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8" r:id="rId10"/>
    <p:sldId id="269" r:id="rId11"/>
    <p:sldId id="270" r:id="rId12"/>
    <p:sldId id="275" r:id="rId13"/>
    <p:sldId id="271" r:id="rId14"/>
    <p:sldId id="276" r:id="rId15"/>
    <p:sldId id="272" r:id="rId16"/>
    <p:sldId id="277" r:id="rId17"/>
    <p:sldId id="273" r:id="rId18"/>
    <p:sldId id="278" r:id="rId19"/>
    <p:sldId id="279" r:id="rId20"/>
    <p:sldId id="280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94" d="100"/>
          <a:sy n="94" d="100"/>
        </p:scale>
        <p:origin x="86" y="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34AAC-FE5C-46A2-92C0-C01F9385F1F4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5B3DE-1B5D-4F3B-B140-2747398BDC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474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303"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6739" indent="-275669" defTabSz="914303"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02677" indent="-220535" defTabSz="914303"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43748" indent="-220535" defTabSz="914303"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84818" indent="-220535" defTabSz="914303"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25889" indent="-220535" defTabSz="91430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66960" indent="-220535" defTabSz="91430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08030" indent="-220535" defTabSz="91430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49101" indent="-220535" defTabSz="91430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B2B667A-A752-48A2-AF36-CBFB9A4DFEA8}" type="slidenum">
              <a:rPr lang="de-DE" sz="1200"/>
              <a:pPr/>
              <a:t>2</a:t>
            </a:fld>
            <a:endParaRPr lang="de-DE" sz="1200" dirty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1363"/>
            <a:ext cx="6621462" cy="3725862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6194"/>
            <a:ext cx="4985772" cy="4468296"/>
          </a:xfrm>
          <a:noFill/>
        </p:spPr>
        <p:txBody>
          <a:bodyPr/>
          <a:lstStyle/>
          <a:p>
            <a:pPr eaLnBrk="1" hangingPunct="1"/>
            <a:r>
              <a:rPr lang="de-DE" dirty="0"/>
              <a:t>75 % kostenlose Umweltenergie + 25 % Strom ergibt 100 % Wärme.</a:t>
            </a:r>
          </a:p>
        </p:txBody>
      </p:sp>
    </p:spTree>
    <p:extLst>
      <p:ext uri="{BB962C8B-B14F-4D97-AF65-F5344CB8AC3E}">
        <p14:creationId xmlns:p14="http://schemas.microsoft.com/office/powerpoint/2010/main" val="4095429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Bauherr B.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4729EC-7AD3-44E0-A2A8-3369B5B1BA50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167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Standardhydraulik. Im Hintergrund sieht man die sehr aufwändige Messtechnik (rechts ein Schrank voller Elektrozähler etc.) vom Fraunhofer ISE. </a:t>
            </a:r>
          </a:p>
          <a:p>
            <a:r>
              <a:rPr lang="de-DE" dirty="0"/>
              <a:t>Rund 100 Parameter werden minütlich aufgezeichnet und über das Funkmodem (Kasten oberhalb des Trinkwasserspeichers) </a:t>
            </a:r>
          </a:p>
          <a:p>
            <a:r>
              <a:rPr lang="de-DE" dirty="0"/>
              <a:t>werden täglich 23 MB reine Daten ins Rechenzentrum zum ISE nach Freiburg geschickt.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4729EC-7AD3-44E0-A2A8-3369B5B1BA50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1394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Split-Wärmepumpe im Bestand.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4729EC-7AD3-44E0-A2A8-3369B5B1BA50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6588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303"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6739" indent="-275669" defTabSz="914303"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02677" indent="-220535" defTabSz="914303"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43748" indent="-220535" defTabSz="914303"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84818" indent="-220535" defTabSz="914303"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25889" indent="-220535" defTabSz="91430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66960" indent="-220535" defTabSz="91430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08030" indent="-220535" defTabSz="91430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49101" indent="-220535" defTabSz="91430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4148E52-A315-4659-88BC-E9EB15F8C04F}" type="slidenum">
              <a:rPr lang="de-DE" sz="1200"/>
              <a:pPr/>
              <a:t>3</a:t>
            </a:fld>
            <a:endParaRPr lang="de-DE" sz="1200" dirty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1363"/>
            <a:ext cx="6621462" cy="3725862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6194"/>
            <a:ext cx="4985772" cy="4468296"/>
          </a:xfrm>
          <a:noFill/>
        </p:spPr>
        <p:txBody>
          <a:bodyPr/>
          <a:lstStyle/>
          <a:p>
            <a:pPr eaLnBrk="1" hangingPunct="1"/>
            <a:r>
              <a:rPr lang="de-DE" b="0" u="sng" dirty="0"/>
              <a:t>4 Bauteile des Kältekreises</a:t>
            </a:r>
          </a:p>
          <a:p>
            <a:pPr eaLnBrk="1" hangingPunct="1">
              <a:buFontTx/>
              <a:buChar char="•"/>
            </a:pPr>
            <a:r>
              <a:rPr lang="de-DE" dirty="0"/>
              <a:t> Im</a:t>
            </a:r>
            <a:r>
              <a:rPr lang="de-DE" b="1" dirty="0"/>
              <a:t> Verdampfer </a:t>
            </a:r>
            <a:r>
              <a:rPr lang="de-DE" dirty="0"/>
              <a:t>verdampft Kältemittel. Für die Änderung des Aggregatszustandes von flüssig in dampfförmig, wird eine riesige Menge an Energie benötigt.</a:t>
            </a:r>
          </a:p>
          <a:p>
            <a:pPr eaLnBrk="1" hangingPunct="1">
              <a:buFontTx/>
              <a:buNone/>
            </a:pPr>
            <a:r>
              <a:rPr lang="de-DE" dirty="0"/>
              <a:t>  Diese wird der Umwelt entnommen. Wasser verdampft bei +100 °C. Das Kältemittel kocht und verdampft bereits bei -45 °C. Daher ist auch -20 °C Luft noch </a:t>
            </a:r>
          </a:p>
          <a:p>
            <a:pPr eaLnBrk="1" hangingPunct="1">
              <a:buFontTx/>
              <a:buNone/>
            </a:pPr>
            <a:r>
              <a:rPr lang="de-DE" dirty="0"/>
              <a:t>  so heiß, dass das Kältemittel kocht. Das Bauteil selbst ist ein Plattenwärmetauscher.</a:t>
            </a:r>
          </a:p>
          <a:p>
            <a:pPr eaLnBrk="1" hangingPunct="1">
              <a:buFontTx/>
              <a:buChar char="•"/>
            </a:pPr>
            <a:r>
              <a:rPr lang="de-DE" dirty="0"/>
              <a:t> Im </a:t>
            </a:r>
            <a:r>
              <a:rPr lang="de-DE" b="1" dirty="0"/>
              <a:t>Verdichter</a:t>
            </a:r>
            <a:r>
              <a:rPr lang="de-DE" dirty="0"/>
              <a:t> wird der Druck und damit auch die Temperatur erhöht. Man kennt dies von einer Fahrradluftpumpe. Hier wird die Luft stark komprimiert und </a:t>
            </a:r>
          </a:p>
          <a:p>
            <a:pPr eaLnBrk="1" hangingPunct="1">
              <a:buFontTx/>
              <a:buNone/>
            </a:pPr>
            <a:r>
              <a:rPr lang="de-DE" dirty="0"/>
              <a:t>  die Luftpumpe wird warm. Wir setzen hauptsächlich Scroll Verdichter ein, die sehr effizient und leise arbeiten.</a:t>
            </a:r>
          </a:p>
          <a:p>
            <a:pPr eaLnBrk="1" hangingPunct="1">
              <a:buFontTx/>
              <a:buChar char="•"/>
            </a:pPr>
            <a:r>
              <a:rPr lang="de-DE" dirty="0"/>
              <a:t> Im </a:t>
            </a:r>
            <a:r>
              <a:rPr lang="de-DE" b="1" dirty="0"/>
              <a:t>Verflüssiger</a:t>
            </a:r>
            <a:r>
              <a:rPr lang="de-DE" dirty="0"/>
              <a:t> gibt das heiße Kältemittel seine Temperatur an das Heizsystem ab. Vom Bauteil her handelt es sich um einen Plattenwärmetauscher.</a:t>
            </a:r>
          </a:p>
          <a:p>
            <a:pPr eaLnBrk="1" hangingPunct="1">
              <a:buFontTx/>
              <a:buChar char="•"/>
            </a:pPr>
            <a:r>
              <a:rPr lang="de-DE" dirty="0"/>
              <a:t> Im </a:t>
            </a:r>
            <a:r>
              <a:rPr lang="de-DE" b="1" dirty="0"/>
              <a:t>Expansionsventil</a:t>
            </a:r>
            <a:r>
              <a:rPr lang="de-DE" dirty="0"/>
              <a:t> wird der Druck schlagartig abgebaut. Das Kältemittel kann dann wieder Energie aus der Umwelt aufnehmen, der Kreislauf beginnt von </a:t>
            </a:r>
          </a:p>
          <a:p>
            <a:pPr eaLnBrk="1" hangingPunct="1">
              <a:buFontTx/>
              <a:buNone/>
            </a:pPr>
            <a:r>
              <a:rPr lang="de-DE" dirty="0"/>
              <a:t>  neuem. Ein bekanntes Expansionsventil ist die Düse in jeder Spraydose (z.B. Haarspray). Auch hier wird der hohe Druck in der Spraydose schlagartig reduziert. </a:t>
            </a:r>
          </a:p>
          <a:p>
            <a:pPr eaLnBrk="1" hangingPunct="1">
              <a:buFontTx/>
              <a:buChar char="•"/>
            </a:pPr>
            <a:endParaRPr lang="de-DE" dirty="0"/>
          </a:p>
          <a:p>
            <a:pPr eaLnBrk="1" hangingPunct="1"/>
            <a:r>
              <a:rPr lang="de-DE" dirty="0"/>
              <a:t>Dieser Kreislauf ist wartungsfrei und hermetisch geschlossen.</a:t>
            </a:r>
          </a:p>
        </p:txBody>
      </p:sp>
    </p:spTree>
    <p:extLst>
      <p:ext uri="{BB962C8B-B14F-4D97-AF65-F5344CB8AC3E}">
        <p14:creationId xmlns:p14="http://schemas.microsoft.com/office/powerpoint/2010/main" val="2094305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2C26BB-AA6E-4EDA-8EFA-FE9EAF0BA84E}" type="slidenum">
              <a:rPr lang="de-DE"/>
              <a:pPr/>
              <a:t>4</a:t>
            </a:fld>
            <a:endParaRPr lang="de-DE" dirty="0"/>
          </a:p>
        </p:txBody>
      </p:sp>
      <p:sp>
        <p:nvSpPr>
          <p:cNvPr id="122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19875" cy="3724275"/>
          </a:xfrm>
          <a:ln/>
        </p:spPr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Unterschiede JAZ und COP.</a:t>
            </a:r>
          </a:p>
        </p:txBody>
      </p:sp>
    </p:spTree>
    <p:extLst>
      <p:ext uri="{BB962C8B-B14F-4D97-AF65-F5344CB8AC3E}">
        <p14:creationId xmlns:p14="http://schemas.microsoft.com/office/powerpoint/2010/main" val="1217413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303"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6739" indent="-275669" defTabSz="914303"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02677" indent="-220535" defTabSz="914303"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43748" indent="-220535" defTabSz="914303"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84818" indent="-220535" defTabSz="914303"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25889" indent="-220535" defTabSz="91430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66960" indent="-220535" defTabSz="91430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08030" indent="-220535" defTabSz="91430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49101" indent="-220535" defTabSz="91430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B75C24F-6D73-4863-8BAF-F67A1C820473}" type="slidenum">
              <a:rPr lang="de-DE" sz="1200"/>
              <a:pPr/>
              <a:t>5</a:t>
            </a:fld>
            <a:endParaRPr lang="de-DE" sz="1200" dirty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1363"/>
            <a:ext cx="6621462" cy="3725862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6194"/>
            <a:ext cx="4985772" cy="4468296"/>
          </a:xfrm>
          <a:noFill/>
        </p:spPr>
        <p:txBody>
          <a:bodyPr/>
          <a:lstStyle/>
          <a:p>
            <a:pPr eaLnBrk="1" hangingPunct="1"/>
            <a:r>
              <a:rPr lang="de-DE" dirty="0"/>
              <a:t>Schematische Aufstellungsbeispiele für Luft/Wasser-Wärmepumpen.</a:t>
            </a:r>
          </a:p>
        </p:txBody>
      </p:sp>
    </p:spTree>
    <p:extLst>
      <p:ext uri="{BB962C8B-B14F-4D97-AF65-F5344CB8AC3E}">
        <p14:creationId xmlns:p14="http://schemas.microsoft.com/office/powerpoint/2010/main" val="3617777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303"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6739" indent="-275669" defTabSz="914303"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02677" indent="-220535" defTabSz="914303"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43748" indent="-220535" defTabSz="914303"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84818" indent="-220535" defTabSz="914303"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25889" indent="-220535" defTabSz="91430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66960" indent="-220535" defTabSz="91430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08030" indent="-220535" defTabSz="91430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49101" indent="-220535" defTabSz="91430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B28089F-B51C-4F94-A9AD-E239493A899A}" type="slidenum">
              <a:rPr lang="de-DE" sz="1200"/>
              <a:pPr/>
              <a:t>6</a:t>
            </a:fld>
            <a:endParaRPr lang="de-DE" sz="120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1363"/>
            <a:ext cx="6621462" cy="3725862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6194"/>
            <a:ext cx="4985772" cy="4468296"/>
          </a:xfrm>
          <a:noFill/>
        </p:spPr>
        <p:txBody>
          <a:bodyPr/>
          <a:lstStyle/>
          <a:p>
            <a:pPr eaLnBrk="1" hangingPunct="1"/>
            <a:r>
              <a:rPr lang="de-DE" dirty="0"/>
              <a:t>Schematische Aufstellungsbeispiele für Sole/Wasser-Wärmepumpen.</a:t>
            </a:r>
          </a:p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6141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303"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6739" indent="-275669" defTabSz="914303"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02677" indent="-220535" defTabSz="914303"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43748" indent="-220535" defTabSz="914303"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84818" indent="-220535" defTabSz="914303"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25889" indent="-220535" defTabSz="91430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66960" indent="-220535" defTabSz="91430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08030" indent="-220535" defTabSz="91430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49101" indent="-220535" defTabSz="91430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A56E383-C857-4D0F-A4AE-459A909C596F}" type="slidenum">
              <a:rPr lang="de-DE" sz="1200"/>
              <a:pPr/>
              <a:t>7</a:t>
            </a:fld>
            <a:endParaRPr lang="de-DE" sz="120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1363"/>
            <a:ext cx="6621462" cy="3725862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6194"/>
            <a:ext cx="4985772" cy="4468296"/>
          </a:xfrm>
          <a:noFill/>
        </p:spPr>
        <p:txBody>
          <a:bodyPr/>
          <a:lstStyle/>
          <a:p>
            <a:pPr eaLnBrk="1" hangingPunct="1"/>
            <a:r>
              <a:rPr lang="de-DE" dirty="0"/>
              <a:t>Schematische Aufstellungsbeispiele für Wasser/Wasser-Wärmepumpen.</a:t>
            </a:r>
          </a:p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3179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Trinkwasser-Wärmepumpe.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4729EC-7AD3-44E0-A2A8-3369B5B1BA5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4624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Der Heizraum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4729EC-7AD3-44E0-A2A8-3369B5B1BA50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8194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Feldtestanlage</a:t>
            </a:r>
            <a:r>
              <a:rPr lang="de-DE" baseline="0" dirty="0"/>
              <a:t> bei </a:t>
            </a:r>
            <a:r>
              <a:rPr lang="de-DE" dirty="0"/>
              <a:t>Familie</a:t>
            </a:r>
            <a:r>
              <a:rPr lang="de-DE" baseline="0" dirty="0"/>
              <a:t> Ha.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4729EC-7AD3-44E0-A2A8-3369B5B1BA50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0FDB-F855-44C2-999A-96E52E7D6964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F701-049A-4677-A126-EBEE92B625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7267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0FDB-F855-44C2-999A-96E52E7D6964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F701-049A-4677-A126-EBEE92B625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15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0FDB-F855-44C2-999A-96E52E7D6964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F701-049A-4677-A126-EBEE92B625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1402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9669" y="1528763"/>
            <a:ext cx="10657417" cy="685800"/>
          </a:xfrm>
        </p:spPr>
        <p:txBody>
          <a:bodyPr/>
          <a:lstStyle>
            <a:lvl1pPr algn="ctr">
              <a:defRPr sz="3733"/>
            </a:lvl1pPr>
          </a:lstStyle>
          <a:p>
            <a:pPr lvl="0"/>
            <a:r>
              <a:rPr lang="de-DE" noProof="0"/>
              <a:t>Mastertitelformat bearbeiten</a:t>
            </a:r>
          </a:p>
        </p:txBody>
      </p:sp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524933" y="6626225"/>
            <a:ext cx="3556000" cy="14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defRPr/>
            </a:pPr>
            <a:r>
              <a:rPr lang="de-DE" sz="933" dirty="0">
                <a:ea typeface="ＭＳ Ｐゴシック" charset="-128"/>
              </a:rPr>
              <a:t>Copyright © </a:t>
            </a:r>
            <a:r>
              <a:rPr lang="de-DE" sz="933" dirty="0" err="1">
                <a:ea typeface="ＭＳ Ｐゴシック" charset="-128"/>
              </a:rPr>
              <a:t>by</a:t>
            </a:r>
            <a:r>
              <a:rPr lang="de-DE" sz="933" dirty="0">
                <a:ea typeface="ＭＳ Ｐゴシック" charset="-128"/>
              </a:rPr>
              <a:t> Max Weishaupt GmbH, D-88475 Schwendi</a:t>
            </a:r>
          </a:p>
        </p:txBody>
      </p:sp>
      <p:sp>
        <p:nvSpPr>
          <p:cNvPr id="6" name="Rechteck 5"/>
          <p:cNvSpPr/>
          <p:nvPr userDrawn="1"/>
        </p:nvSpPr>
        <p:spPr>
          <a:xfrm>
            <a:off x="0" y="0"/>
            <a:ext cx="12192000" cy="509855"/>
          </a:xfrm>
          <a:prstGeom prst="rect">
            <a:avLst/>
          </a:prstGeom>
          <a:solidFill>
            <a:srgbClr val="FFB4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pic>
        <p:nvPicPr>
          <p:cNvPr id="7" name="Bild 7" descr="Logo_RGB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8007" y="90129"/>
            <a:ext cx="2211860" cy="35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0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0FDB-F855-44C2-999A-96E52E7D6964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F701-049A-4677-A126-EBEE92B625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226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0FDB-F855-44C2-999A-96E52E7D6964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F701-049A-4677-A126-EBEE92B625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4655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0FDB-F855-44C2-999A-96E52E7D6964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F701-049A-4677-A126-EBEE92B625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3830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0FDB-F855-44C2-999A-96E52E7D6964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F701-049A-4677-A126-EBEE92B625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38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0FDB-F855-44C2-999A-96E52E7D6964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F701-049A-4677-A126-EBEE92B625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4168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0FDB-F855-44C2-999A-96E52E7D6964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F701-049A-4677-A126-EBEE92B625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970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0FDB-F855-44C2-999A-96E52E7D6964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F701-049A-4677-A126-EBEE92B625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4699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0FDB-F855-44C2-999A-96E52E7D6964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F701-049A-4677-A126-EBEE92B625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678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80FDB-F855-44C2-999A-96E52E7D6964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4F701-049A-4677-A126-EBEE92B625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403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fa.de/SharedDocs/Downloads/DE/Energie/beg_infoblatt_foerderfaehige_kosten.html?nn=15253620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121" y="1521930"/>
            <a:ext cx="9698106" cy="4521888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461251" y="594485"/>
            <a:ext cx="10657417" cy="685800"/>
          </a:xfrm>
        </p:spPr>
        <p:txBody>
          <a:bodyPr/>
          <a:lstStyle/>
          <a:p>
            <a:r>
              <a:rPr lang="de-DE" dirty="0" smtClean="0"/>
              <a:t>Informationen zur Wärmepumpe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090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2616" y="1021824"/>
            <a:ext cx="3701549" cy="555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719" y="314069"/>
            <a:ext cx="11156951" cy="82973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Sole/Wasser-Wärmepumpe im 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Einfamilienhaus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32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9162" y="321582"/>
            <a:ext cx="10515600" cy="1325563"/>
          </a:xfrm>
        </p:spPr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Luft/Wasser-Wärmepumpe im 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Einfamilienhaus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8632996-6711-4773-BACB-434205EED4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2"/>
          <a:stretch/>
        </p:blipFill>
        <p:spPr>
          <a:xfrm>
            <a:off x="2076605" y="1647145"/>
            <a:ext cx="7471597" cy="48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5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7563" y="936690"/>
            <a:ext cx="10515600" cy="494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78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527437" y="84667"/>
            <a:ext cx="11156951" cy="829733"/>
          </a:xfrm>
        </p:spPr>
        <p:txBody>
          <a:bodyPr>
            <a:normAutofit/>
          </a:bodyPr>
          <a:lstStyle/>
          <a:p>
            <a:r>
              <a:rPr lang="de-DE" dirty="0"/>
              <a:t>Luft/Wasser-Wärmepumpe im </a:t>
            </a:r>
            <a:r>
              <a:rPr lang="de-DE" dirty="0" smtClean="0"/>
              <a:t>Einfamilienhaus</a:t>
            </a:r>
            <a:endParaRPr lang="de-DE" dirty="0"/>
          </a:p>
        </p:txBody>
      </p:sp>
      <p:sp>
        <p:nvSpPr>
          <p:cNvPr id="5" name="Inhaltsplatzhalter 3"/>
          <p:cNvSpPr txBox="1">
            <a:spLocks/>
          </p:cNvSpPr>
          <p:nvPr/>
        </p:nvSpPr>
        <p:spPr bwMode="auto">
          <a:xfrm>
            <a:off x="8524173" y="1404636"/>
            <a:ext cx="2540108" cy="49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sz="2667" dirty="0"/>
              <a:t>WWP L </a:t>
            </a:r>
            <a:r>
              <a:rPr lang="de-DE" sz="2667" dirty="0" smtClean="0"/>
              <a:t>…. AD</a:t>
            </a:r>
            <a:endParaRPr lang="de-DE" sz="2667" dirty="0"/>
          </a:p>
        </p:txBody>
      </p:sp>
      <p:pic>
        <p:nvPicPr>
          <p:cNvPr id="8" name="Picture 2" descr="D:\Austausch\Staible.Heiko_VW\Bilder\Braig\_mg_157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50"/>
          <a:stretch/>
        </p:blipFill>
        <p:spPr bwMode="auto">
          <a:xfrm>
            <a:off x="527437" y="914400"/>
            <a:ext cx="6576000" cy="534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Projekte\Projekte Wärmepumpe\Fraunhofer ISE\Projekt Braig\Bilder\_mg_5177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55"/>
          <a:stretch/>
        </p:blipFill>
        <p:spPr bwMode="auto">
          <a:xfrm>
            <a:off x="7776533" y="1868412"/>
            <a:ext cx="3264000" cy="43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16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166" y="553415"/>
            <a:ext cx="11030485" cy="531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375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293061"/>
            <a:ext cx="11684000" cy="82973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Sole/Wasser-Wärmepumpe</a:t>
            </a:r>
            <a:r>
              <a:rPr lang="de-DE" dirty="0"/>
              <a:t>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Einfamilienhaus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heiko.staible\AppData\Local\Microsoft\Windows\Temporary Internet Files\Content.Outlook\TSWJLYHP\_mg_21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0"/>
          <a:stretch/>
        </p:blipFill>
        <p:spPr bwMode="auto">
          <a:xfrm>
            <a:off x="2950868" y="1373992"/>
            <a:ext cx="6798264" cy="483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50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87" y="490537"/>
            <a:ext cx="8429625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99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3" descr="_mg_2346_b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1" y="1413934"/>
            <a:ext cx="6293869" cy="4847167"/>
          </a:xfrm>
          <a:prstGeom prst="rect">
            <a:avLst/>
          </a:prstGeom>
        </p:spPr>
      </p:pic>
      <p:pic>
        <p:nvPicPr>
          <p:cNvPr id="8" name="Bild 4" descr="_mg_235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9108" y="1335062"/>
            <a:ext cx="2770469" cy="48564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7051" y="88371"/>
            <a:ext cx="10515600" cy="1325563"/>
          </a:xfrm>
        </p:spPr>
        <p:txBody>
          <a:bodyPr/>
          <a:lstStyle/>
          <a:p>
            <a:pPr algn="ctr"/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Luft/Wasser-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Splittwärmepumpe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86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0871" y="941388"/>
            <a:ext cx="9394007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61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504" y="270436"/>
            <a:ext cx="7849842" cy="622830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944218" y="1967948"/>
            <a:ext cx="3160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Hybridanlagen</a:t>
            </a:r>
            <a:endParaRPr lang="de-D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4622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Bildschirmausschnit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04" y="1424772"/>
            <a:ext cx="8743019" cy="4740448"/>
          </a:xfrm>
          <a:prstGeom prst="rect">
            <a:avLst/>
          </a:prstGeom>
        </p:spPr>
      </p:pic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397294" y="6220270"/>
            <a:ext cx="108775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de-DE" sz="1600" b="1" dirty="0"/>
              <a:t>100 % Wärme = 75 % kostenlose Umweltenergie + 25 % Strom </a:t>
            </a:r>
            <a:r>
              <a:rPr lang="de-DE" sz="1600" dirty="0"/>
              <a:t>(oftmals verbilligte Sondertarife)</a:t>
            </a:r>
          </a:p>
          <a:p>
            <a:endParaRPr lang="de-DE" sz="1600" dirty="0"/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title"/>
          </p:nvPr>
        </p:nvSpPr>
        <p:spPr>
          <a:xfrm>
            <a:off x="498090" y="780663"/>
            <a:ext cx="11156951" cy="622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dirty="0"/>
              <a:t>Drei Viertel der Wärme bringt die Umwelt</a:t>
            </a:r>
            <a:br>
              <a:rPr lang="de-DE" dirty="0"/>
            </a:br>
            <a:endParaRPr lang="de-DE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683745" y="5686245"/>
            <a:ext cx="3462528" cy="2974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de-DE" sz="1333" b="1" dirty="0"/>
              <a:t>Energie aus Luft, Erde oder Wasser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686746" y="5682917"/>
            <a:ext cx="806455" cy="2974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de-DE" sz="1333" b="1" dirty="0"/>
              <a:t>Strom</a:t>
            </a:r>
          </a:p>
        </p:txBody>
      </p:sp>
    </p:spTree>
    <p:extLst>
      <p:ext uri="{BB962C8B-B14F-4D97-AF65-F5344CB8AC3E}">
        <p14:creationId xmlns:p14="http://schemas.microsoft.com/office/powerpoint/2010/main" val="1086124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834" y="493229"/>
            <a:ext cx="9972054" cy="50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81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50" y="1425575"/>
            <a:ext cx="10459607" cy="5126560"/>
          </a:xfrm>
          <a:prstGeom prst="rect">
            <a:avLst/>
          </a:prstGeom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Funktionsweise einer Wärmepumpe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11872384" y="1273315"/>
            <a:ext cx="319616" cy="5500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2400" dirty="0"/>
          </a:p>
        </p:txBody>
      </p:sp>
      <p:sp>
        <p:nvSpPr>
          <p:cNvPr id="3" name="Rechteck 2"/>
          <p:cNvSpPr/>
          <p:nvPr/>
        </p:nvSpPr>
        <p:spPr bwMode="auto">
          <a:xfrm>
            <a:off x="640186" y="2103607"/>
            <a:ext cx="1911333" cy="3055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latin typeface="Arial" charset="0"/>
                <a:ea typeface="ＭＳ Ｐゴシック" pitchFamily="34" charset="-128"/>
              </a:rPr>
              <a:t>Umweltenergie</a:t>
            </a:r>
          </a:p>
        </p:txBody>
      </p:sp>
      <p:sp>
        <p:nvSpPr>
          <p:cNvPr id="12" name="Rechteck 11"/>
          <p:cNvSpPr/>
          <p:nvPr/>
        </p:nvSpPr>
        <p:spPr bwMode="auto">
          <a:xfrm>
            <a:off x="3803063" y="2107045"/>
            <a:ext cx="2318069" cy="3055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latin typeface="Arial" charset="0"/>
                <a:ea typeface="ＭＳ Ｐゴシック" pitchFamily="34" charset="-128"/>
              </a:rPr>
              <a:t>Elektrische Energie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8074522" y="2103605"/>
            <a:ext cx="1581188" cy="3055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latin typeface="Arial" charset="0"/>
                <a:ea typeface="ＭＳ Ｐゴシック" pitchFamily="34" charset="-128"/>
              </a:rPr>
              <a:t>Heizenergie</a:t>
            </a:r>
          </a:p>
        </p:txBody>
      </p:sp>
      <p:sp>
        <p:nvSpPr>
          <p:cNvPr id="14" name="Rechteck 13"/>
          <p:cNvSpPr/>
          <p:nvPr/>
        </p:nvSpPr>
        <p:spPr bwMode="auto">
          <a:xfrm>
            <a:off x="4178171" y="3251225"/>
            <a:ext cx="3182079" cy="3055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latin typeface="Arial" charset="0"/>
                <a:ea typeface="ＭＳ Ｐゴシック" pitchFamily="34" charset="-128"/>
              </a:rPr>
              <a:t>Druck-/Temperatur-Erhöhung</a:t>
            </a:r>
          </a:p>
        </p:txBody>
      </p:sp>
      <p:sp>
        <p:nvSpPr>
          <p:cNvPr id="15" name="Rechteck 14"/>
          <p:cNvSpPr/>
          <p:nvPr/>
        </p:nvSpPr>
        <p:spPr bwMode="auto">
          <a:xfrm>
            <a:off x="5124019" y="4206107"/>
            <a:ext cx="1311349" cy="3055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latin typeface="Arial" charset="0"/>
                <a:ea typeface="ＭＳ Ｐゴシック" pitchFamily="34" charset="-128"/>
              </a:rPr>
              <a:t>Verdichter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4941244" y="4915105"/>
            <a:ext cx="1675509" cy="3055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latin typeface="Arial" charset="0"/>
                <a:ea typeface="ＭＳ Ｐゴシック" pitchFamily="34" charset="-128"/>
              </a:rPr>
              <a:t>Wärmepumpe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4802588" y="5550675"/>
            <a:ext cx="2072696" cy="3055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latin typeface="Arial" charset="0"/>
                <a:ea typeface="ＭＳ Ｐゴシック" pitchFamily="34" charset="-128"/>
              </a:rPr>
              <a:t>Expansionsventil</a:t>
            </a:r>
          </a:p>
        </p:txBody>
      </p:sp>
      <p:sp>
        <p:nvSpPr>
          <p:cNvPr id="18" name="Rechteck 17"/>
          <p:cNvSpPr/>
          <p:nvPr/>
        </p:nvSpPr>
        <p:spPr bwMode="auto">
          <a:xfrm>
            <a:off x="4160368" y="6195332"/>
            <a:ext cx="3337089" cy="3055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latin typeface="Arial" charset="0"/>
                <a:ea typeface="ＭＳ Ｐゴシック" pitchFamily="34" charset="-128"/>
              </a:rPr>
              <a:t>Druck-/Temperatur-Absenkung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2527325" y="4832389"/>
            <a:ext cx="1501769" cy="3055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latin typeface="Arial" charset="0"/>
                <a:ea typeface="ＭＳ Ｐゴシック" pitchFamily="34" charset="-128"/>
              </a:rPr>
              <a:t>Verdampfer</a:t>
            </a:r>
          </a:p>
        </p:txBody>
      </p:sp>
      <p:sp>
        <p:nvSpPr>
          <p:cNvPr id="20" name="Rechteck 19"/>
          <p:cNvSpPr/>
          <p:nvPr/>
        </p:nvSpPr>
        <p:spPr bwMode="auto">
          <a:xfrm>
            <a:off x="7624197" y="4831323"/>
            <a:ext cx="1581899" cy="2196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latin typeface="Arial" charset="0"/>
                <a:ea typeface="ＭＳ Ｐゴシック" pitchFamily="34" charset="-128"/>
              </a:rPr>
              <a:t>Verflüssiger</a:t>
            </a:r>
          </a:p>
        </p:txBody>
      </p:sp>
      <p:sp>
        <p:nvSpPr>
          <p:cNvPr id="2" name="Rechteck 1"/>
          <p:cNvSpPr/>
          <p:nvPr/>
        </p:nvSpPr>
        <p:spPr bwMode="auto">
          <a:xfrm>
            <a:off x="1895572" y="1758944"/>
            <a:ext cx="398757" cy="278771"/>
          </a:xfrm>
          <a:prstGeom prst="rect">
            <a:avLst/>
          </a:prstGeom>
          <a:solidFill>
            <a:srgbClr val="00A4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60960" rIns="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75 %</a:t>
            </a:r>
          </a:p>
        </p:txBody>
      </p:sp>
      <p:sp>
        <p:nvSpPr>
          <p:cNvPr id="21" name="Rechteck 20"/>
          <p:cNvSpPr/>
          <p:nvPr/>
        </p:nvSpPr>
        <p:spPr bwMode="auto">
          <a:xfrm>
            <a:off x="3910349" y="1755769"/>
            <a:ext cx="436225" cy="304804"/>
          </a:xfrm>
          <a:prstGeom prst="rect">
            <a:avLst/>
          </a:prstGeom>
          <a:solidFill>
            <a:srgbClr val="FFDE5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60960" rIns="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="1" dirty="0">
                <a:latin typeface="Arial" charset="0"/>
                <a:ea typeface="ＭＳ Ｐゴシック" pitchFamily="34" charset="-128"/>
              </a:rPr>
              <a:t>25 %</a:t>
            </a:r>
          </a:p>
        </p:txBody>
      </p:sp>
    </p:spTree>
    <p:extLst>
      <p:ext uri="{BB962C8B-B14F-4D97-AF65-F5344CB8AC3E}">
        <p14:creationId xmlns:p14="http://schemas.microsoft.com/office/powerpoint/2010/main" val="487817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>
          <a:xfrm>
            <a:off x="496499" y="787274"/>
            <a:ext cx="11156951" cy="829733"/>
          </a:xfrm>
        </p:spPr>
        <p:txBody>
          <a:bodyPr/>
          <a:lstStyle/>
          <a:p>
            <a:r>
              <a:rPr lang="en-GB" dirty="0"/>
              <a:t>Leistungszahl und Jahresarbeitszahl</a:t>
            </a:r>
            <a:endParaRPr lang="de-DE" dirty="0"/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509102" y="1611089"/>
            <a:ext cx="11510433" cy="394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431800" indent="-215900" algn="l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647700" indent="-215900" algn="l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863600" indent="-215900" algn="l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079500" indent="-215900" algn="l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1536700" indent="-2159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1993900" indent="-2159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2451100" indent="-2159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2908300" indent="-2159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>
              <a:lnSpc>
                <a:spcPct val="93000"/>
              </a:lnSpc>
              <a:spcAft>
                <a:spcPts val="367"/>
              </a:spcAft>
              <a:buClr>
                <a:srgbClr val="000000"/>
              </a:buClr>
              <a:buSzPct val="45000"/>
            </a:pPr>
            <a:r>
              <a:rPr lang="en-GB" dirty="0">
                <a:solidFill>
                  <a:srgbClr val="000000"/>
                </a:solidFill>
              </a:rPr>
              <a:t> 			                                		</a:t>
            </a:r>
          </a:p>
          <a:p>
            <a:pPr algn="just">
              <a:lnSpc>
                <a:spcPct val="93000"/>
              </a:lnSpc>
              <a:spcAft>
                <a:spcPts val="367"/>
              </a:spcAft>
              <a:buClr>
                <a:srgbClr val="000000"/>
              </a:buClr>
              <a:buSzPct val="45000"/>
            </a:pPr>
            <a:r>
              <a:rPr lang="en-GB" dirty="0">
                <a:solidFill>
                  <a:srgbClr val="000000"/>
                </a:solidFill>
              </a:rPr>
              <a:t>Leistungszahl        =                                                            			                </a:t>
            </a:r>
          </a:p>
          <a:p>
            <a:pPr algn="just">
              <a:lnSpc>
                <a:spcPct val="93000"/>
              </a:lnSpc>
              <a:spcAft>
                <a:spcPts val="1333"/>
              </a:spcAft>
              <a:buClr>
                <a:srgbClr val="000000"/>
              </a:buClr>
              <a:buSzPct val="45000"/>
            </a:pPr>
            <a:endParaRPr lang="en-GB" dirty="0">
              <a:solidFill>
                <a:srgbClr val="000000"/>
              </a:solidFill>
            </a:endParaRPr>
          </a:p>
          <a:p>
            <a:pPr algn="just">
              <a:lnSpc>
                <a:spcPct val="93000"/>
              </a:lnSpc>
              <a:spcAft>
                <a:spcPts val="367"/>
              </a:spcAft>
              <a:buClr>
                <a:srgbClr val="000000"/>
              </a:buClr>
              <a:buSzPct val="45000"/>
            </a:pPr>
            <a:r>
              <a:rPr lang="en-GB" dirty="0">
                <a:solidFill>
                  <a:srgbClr val="000000"/>
                </a:solidFill>
              </a:rPr>
              <a:t>Die Leistungszahl oder COP ist eine Herstellerangabe, ein Laborwert nach EN 14511</a:t>
            </a:r>
          </a:p>
          <a:p>
            <a:pPr algn="just">
              <a:lnSpc>
                <a:spcPct val="93000"/>
              </a:lnSpc>
              <a:spcAft>
                <a:spcPts val="367"/>
              </a:spcAft>
              <a:buClr>
                <a:srgbClr val="000000"/>
              </a:buClr>
              <a:buSzPct val="45000"/>
            </a:pPr>
            <a:endParaRPr lang="en-GB" sz="1600" dirty="0">
              <a:solidFill>
                <a:srgbClr val="000000"/>
              </a:solidFill>
            </a:endParaRPr>
          </a:p>
          <a:p>
            <a:pPr algn="just">
              <a:lnSpc>
                <a:spcPct val="93000"/>
              </a:lnSpc>
              <a:spcAft>
                <a:spcPts val="367"/>
              </a:spcAft>
              <a:buClr>
                <a:srgbClr val="000000"/>
              </a:buClr>
              <a:buSzPct val="45000"/>
            </a:pPr>
            <a:endParaRPr lang="en-GB" sz="1600" dirty="0">
              <a:solidFill>
                <a:srgbClr val="000000"/>
              </a:solidFill>
            </a:endParaRPr>
          </a:p>
          <a:p>
            <a:pPr algn="just">
              <a:lnSpc>
                <a:spcPct val="93000"/>
              </a:lnSpc>
              <a:spcAft>
                <a:spcPts val="367"/>
              </a:spcAft>
              <a:buClr>
                <a:srgbClr val="000000"/>
              </a:buClr>
              <a:buSzPct val="45000"/>
            </a:pPr>
            <a:endParaRPr lang="en-GB" sz="1600" dirty="0">
              <a:solidFill>
                <a:srgbClr val="000000"/>
              </a:solidFill>
            </a:endParaRPr>
          </a:p>
          <a:p>
            <a:pPr algn="just">
              <a:lnSpc>
                <a:spcPct val="93000"/>
              </a:lnSpc>
              <a:spcAft>
                <a:spcPts val="367"/>
              </a:spcAft>
              <a:buClr>
                <a:srgbClr val="000000"/>
              </a:buClr>
              <a:buSzPct val="45000"/>
            </a:pPr>
            <a:endParaRPr lang="en-GB" sz="1600" dirty="0">
              <a:solidFill>
                <a:srgbClr val="000000"/>
              </a:solidFill>
            </a:endParaRPr>
          </a:p>
          <a:p>
            <a:pPr algn="just">
              <a:lnSpc>
                <a:spcPct val="93000"/>
              </a:lnSpc>
              <a:spcAft>
                <a:spcPts val="367"/>
              </a:spcAft>
              <a:buClr>
                <a:srgbClr val="000000"/>
              </a:buClr>
              <a:buSzPct val="45000"/>
            </a:pPr>
            <a:r>
              <a:rPr lang="en-GB" dirty="0">
                <a:solidFill>
                  <a:srgbClr val="000000"/>
                </a:solidFill>
              </a:rPr>
              <a:t>Jahresarbeitszahl  = 	</a:t>
            </a:r>
          </a:p>
          <a:p>
            <a:pPr algn="just">
              <a:lnSpc>
                <a:spcPct val="93000"/>
              </a:lnSpc>
              <a:spcAft>
                <a:spcPts val="367"/>
              </a:spcAft>
              <a:buClr>
                <a:srgbClr val="000000"/>
              </a:buClr>
              <a:buSzPct val="45000"/>
            </a:pPr>
            <a:endParaRPr lang="en-GB" dirty="0">
              <a:solidFill>
                <a:srgbClr val="000000"/>
              </a:solidFill>
            </a:endParaRPr>
          </a:p>
          <a:p>
            <a:pPr algn="just">
              <a:lnSpc>
                <a:spcPct val="93000"/>
              </a:lnSpc>
              <a:spcAft>
                <a:spcPts val="367"/>
              </a:spcAft>
              <a:buClr>
                <a:srgbClr val="000000"/>
              </a:buClr>
              <a:buSzPct val="45000"/>
            </a:pPr>
            <a:r>
              <a:rPr lang="en-GB" dirty="0">
                <a:solidFill>
                  <a:srgbClr val="000000"/>
                </a:solidFill>
              </a:rPr>
              <a:t>Die Jahresarbeitszahl (JAZ) betrachtet ein gesamtes Jahr</a:t>
            </a: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3485675" y="1791598"/>
            <a:ext cx="3697816" cy="34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defTabSz="449263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431800" indent="-215900" algn="l" defTabSz="449263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647700" indent="-215900" algn="l" defTabSz="449263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863600" indent="-215900" algn="l" defTabSz="449263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079500" indent="-215900" algn="l" defTabSz="449263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1536700" indent="-2159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1993900" indent="-2159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2451100" indent="-2159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2908300" indent="-2159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>
              <a:lnSpc>
                <a:spcPct val="93000"/>
              </a:lnSpc>
              <a:spcAft>
                <a:spcPts val="367"/>
              </a:spcAft>
              <a:buClr>
                <a:srgbClr val="000000"/>
              </a:buClr>
              <a:buSzPct val="45000"/>
            </a:pPr>
            <a:r>
              <a:rPr lang="en-GB" dirty="0">
                <a:solidFill>
                  <a:srgbClr val="000000"/>
                </a:solidFill>
              </a:rPr>
              <a:t>Heizleistung in kW</a:t>
            </a: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3470858" y="2204941"/>
            <a:ext cx="4864100" cy="34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431800" indent="-215900" algn="l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647700" indent="-215900" algn="l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863600" indent="-215900" algn="l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079500" indent="-215900" algn="l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1536700" indent="-2159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1993900" indent="-2159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2451100" indent="-2159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2908300" indent="-2159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>
              <a:lnSpc>
                <a:spcPct val="93000"/>
              </a:lnSpc>
              <a:spcAft>
                <a:spcPts val="367"/>
              </a:spcAft>
              <a:buClr>
                <a:srgbClr val="000000"/>
              </a:buClr>
              <a:buSzPct val="45000"/>
            </a:pPr>
            <a:r>
              <a:rPr lang="en-GB" dirty="0">
                <a:solidFill>
                  <a:srgbClr val="000000"/>
                </a:solidFill>
              </a:rPr>
              <a:t>elektr. Antriebsleistung in kW</a:t>
            </a: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3487949" y="4442055"/>
            <a:ext cx="4320000" cy="0"/>
          </a:xfrm>
          <a:prstGeom prst="line">
            <a:avLst/>
          </a:prstGeom>
          <a:noFill/>
          <a:ln w="180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400" dirty="0"/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3502068" y="4050280"/>
            <a:ext cx="4749800" cy="34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431800" indent="-215900" algn="l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647700" indent="-215900" algn="l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863600" indent="-215900" algn="l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079500" indent="-215900" algn="l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1536700" indent="-2159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1993900" indent="-2159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2451100" indent="-2159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2908300" indent="-2159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>
              <a:lnSpc>
                <a:spcPct val="93000"/>
              </a:lnSpc>
              <a:spcAft>
                <a:spcPts val="367"/>
              </a:spcAft>
              <a:buClr>
                <a:srgbClr val="000000"/>
              </a:buClr>
              <a:buSzPct val="45000"/>
            </a:pPr>
            <a:r>
              <a:rPr lang="en-GB" dirty="0">
                <a:solidFill>
                  <a:srgbClr val="000000"/>
                </a:solidFill>
              </a:rPr>
              <a:t>Heizarbeit in kWh/a</a:t>
            </a:r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3470317" y="4478564"/>
            <a:ext cx="5190067" cy="34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431800" indent="-215900" algn="l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647700" indent="-215900" algn="l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863600" indent="-215900" algn="l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079500" indent="-215900" algn="l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1536700" indent="-2159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1993900" indent="-2159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2451100" indent="-2159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2908300" indent="-2159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>
              <a:lnSpc>
                <a:spcPct val="93000"/>
              </a:lnSpc>
              <a:spcAft>
                <a:spcPts val="367"/>
              </a:spcAft>
              <a:buClr>
                <a:srgbClr val="000000"/>
              </a:buClr>
              <a:buSzPct val="45000"/>
            </a:pPr>
            <a:r>
              <a:rPr lang="en-GB" dirty="0">
                <a:solidFill>
                  <a:srgbClr val="000000"/>
                </a:solidFill>
              </a:rPr>
              <a:t>elektr. Antriebsenergie in kWh/a</a:t>
            </a:r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3482032" y="2159051"/>
            <a:ext cx="3912000" cy="0"/>
          </a:xfrm>
          <a:prstGeom prst="line">
            <a:avLst/>
          </a:prstGeom>
          <a:noFill/>
          <a:ln w="180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78981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322327" y="341523"/>
            <a:ext cx="11156951" cy="829733"/>
          </a:xfrm>
        </p:spPr>
        <p:txBody>
          <a:bodyPr/>
          <a:lstStyle/>
          <a:p>
            <a:r>
              <a:rPr lang="de-DE" dirty="0"/>
              <a:t>Luft/Wasser-Wärmepumpen - Wärmequelle Luft</a:t>
            </a:r>
          </a:p>
        </p:txBody>
      </p:sp>
      <p:grpSp>
        <p:nvGrpSpPr>
          <p:cNvPr id="4" name="Gruppieren 3"/>
          <p:cNvGrpSpPr>
            <a:grpSpLocks noChangeAspect="1"/>
          </p:cNvGrpSpPr>
          <p:nvPr/>
        </p:nvGrpSpPr>
        <p:grpSpPr>
          <a:xfrm>
            <a:off x="501176" y="1373500"/>
            <a:ext cx="10632840" cy="4937080"/>
            <a:chOff x="375882" y="1148054"/>
            <a:chExt cx="7720647" cy="3584880"/>
          </a:xfrm>
        </p:grpSpPr>
        <p:pic>
          <p:nvPicPr>
            <p:cNvPr id="2" name="Grafik 1" descr="83208201.pdf - Adobe Reader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85" t="16640" r="38265" b="14516"/>
            <a:stretch/>
          </p:blipFill>
          <p:spPr>
            <a:xfrm>
              <a:off x="375882" y="1162684"/>
              <a:ext cx="3613710" cy="3540990"/>
            </a:xfrm>
            <a:prstGeom prst="rect">
              <a:avLst/>
            </a:prstGeom>
          </p:spPr>
        </p:pic>
        <p:pic>
          <p:nvPicPr>
            <p:cNvPr id="3" name="Grafik 2" descr="83208201.pdf - Adobe Reader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84" t="16782" r="38170" b="18222"/>
            <a:stretch/>
          </p:blipFill>
          <p:spPr>
            <a:xfrm>
              <a:off x="4213563" y="1148054"/>
              <a:ext cx="3882966" cy="3584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7629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370637" y="321175"/>
            <a:ext cx="11684000" cy="82973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dirty="0"/>
              <a:t>Sole/Wasser-Wärmepumpen - Wärmequelle Erdreich</a:t>
            </a:r>
          </a:p>
        </p:txBody>
      </p:sp>
      <p:pic>
        <p:nvPicPr>
          <p:cNvPr id="2" name="Grafik 1" descr="83208201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6" t="19911" r="9022" b="19323"/>
          <a:stretch/>
        </p:blipFill>
        <p:spPr>
          <a:xfrm>
            <a:off x="478296" y="1326490"/>
            <a:ext cx="9869789" cy="497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74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69842" y="427480"/>
            <a:ext cx="11684000" cy="944033"/>
          </a:xfrm>
        </p:spPr>
        <p:txBody>
          <a:bodyPr/>
          <a:lstStyle/>
          <a:p>
            <a:pPr eaLnBrk="1" hangingPunct="1"/>
            <a:r>
              <a:rPr lang="de-DE" sz="2933" dirty="0"/>
              <a:t>Wasser/Wasser-Wärmepumpen - Wärmequelle ist Grundwasser</a:t>
            </a:r>
          </a:p>
        </p:txBody>
      </p:sp>
      <p:pic>
        <p:nvPicPr>
          <p:cNvPr id="2" name="Grafik 1" descr="83208201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9" t="11378" r="38815" b="4101"/>
          <a:stretch/>
        </p:blipFill>
        <p:spPr>
          <a:xfrm>
            <a:off x="3369095" y="1371513"/>
            <a:ext cx="4312016" cy="496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70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14949" y="784800"/>
            <a:ext cx="11156951" cy="829733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rgbClr val="000000"/>
                </a:solidFill>
              </a:rPr>
              <a:t>Trinkwasser-Wärmepumpe WWP T 300 WA</a:t>
            </a:r>
            <a:r>
              <a:rPr lang="en-GB" dirty="0">
                <a:solidFill>
                  <a:srgbClr val="000000"/>
                </a:solidFill>
              </a:rPr>
              <a:t/>
            </a:r>
            <a:br>
              <a:rPr lang="en-GB" dirty="0">
                <a:solidFill>
                  <a:srgbClr val="000000"/>
                </a:solidFill>
              </a:rPr>
            </a:br>
            <a:endParaRPr lang="de-DE" dirty="0"/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2884" y="1347155"/>
            <a:ext cx="3837941" cy="4834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527051" y="6441017"/>
            <a:ext cx="4281365" cy="4074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667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19603" y="6628276"/>
            <a:ext cx="3282949" cy="14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de-DE" sz="933" dirty="0"/>
              <a:t>Copyright © </a:t>
            </a:r>
            <a:r>
              <a:rPr lang="de-DE" sz="933" dirty="0" err="1"/>
              <a:t>by</a:t>
            </a:r>
            <a:r>
              <a:rPr lang="de-DE" sz="933" dirty="0"/>
              <a:t> Max Weishaupt GmbH, D-88475 Schwendi</a:t>
            </a:r>
          </a:p>
        </p:txBody>
      </p:sp>
    </p:spTree>
    <p:extLst>
      <p:ext uri="{BB962C8B-B14F-4D97-AF65-F5344CB8AC3E}">
        <p14:creationId xmlns:p14="http://schemas.microsoft.com/office/powerpoint/2010/main" val="47391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weishaupt.de/fileadmin/user_upload/foerdermittel_202208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25" y="411162"/>
            <a:ext cx="7464149" cy="583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8150087" y="576470"/>
            <a:ext cx="3816626" cy="120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Mögliche Zuschüsse des Bundes (BAFA) zu Ihrer </a:t>
            </a:r>
            <a:r>
              <a:rPr lang="de-DE" b="1" dirty="0" smtClean="0"/>
              <a:t>Heizungsmodernisierung</a:t>
            </a:r>
            <a:r>
              <a:rPr lang="de-DE" b="1" dirty="0"/>
              <a:t>* ab 01.01.2023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150087" y="1987826"/>
            <a:ext cx="36973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*Anschaffungs-, Installations-, Abbau- und Entsorgungskosten sowie Kosten der </a:t>
            </a:r>
            <a:r>
              <a:rPr lang="de-DE" dirty="0" err="1"/>
              <a:t>Umfeldmaßnahmen</a:t>
            </a:r>
            <a:r>
              <a:rPr lang="de-DE" dirty="0"/>
              <a:t> verbunden mit der Modernisierung des förderfähigen Heizsystems - bis zu 60.000 EUR pro Wohneinheit. Beachten Sie das </a:t>
            </a:r>
            <a:r>
              <a:rPr lang="de-DE" b="1" u="sng" dirty="0">
                <a:hlinkClick r:id="rId3" tooltip="Merkblatt zu den förderfähigen Kosten (BAFA)"/>
              </a:rPr>
              <a:t>Infoblatt zu förderfähigen Kosten des BAFA</a:t>
            </a:r>
            <a:r>
              <a:rPr lang="de-DE" dirty="0"/>
              <a:t>.</a:t>
            </a:r>
          </a:p>
          <a:p>
            <a:r>
              <a:rPr lang="de-DE" dirty="0"/>
              <a:t>**Gilt bei Austausch einer Öl-, Kohle-, Nachtspeicher- und Gasetagenheizung (altersunabhängig) oder einer mindestens 20 Jahre lang betriebenen Gasheizung.</a:t>
            </a:r>
          </a:p>
        </p:txBody>
      </p:sp>
    </p:spTree>
    <p:extLst>
      <p:ext uri="{BB962C8B-B14F-4D97-AF65-F5344CB8AC3E}">
        <p14:creationId xmlns:p14="http://schemas.microsoft.com/office/powerpoint/2010/main" val="385136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563</Words>
  <Application>Microsoft Office PowerPoint</Application>
  <PresentationFormat>Breitbild</PresentationFormat>
  <Paragraphs>85</Paragraphs>
  <Slides>20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Wingdings</vt:lpstr>
      <vt:lpstr>Office</vt:lpstr>
      <vt:lpstr>Informationen zur Wärmepumpe</vt:lpstr>
      <vt:lpstr>Drei Viertel der Wärme bringt die Umwelt </vt:lpstr>
      <vt:lpstr>Funktionsweise einer Wärmepumpe</vt:lpstr>
      <vt:lpstr>Leistungszahl und Jahresarbeitszahl</vt:lpstr>
      <vt:lpstr>Luft/Wasser-Wärmepumpen - Wärmequelle Luft</vt:lpstr>
      <vt:lpstr>Sole/Wasser-Wärmepumpen - Wärmequelle Erdreich</vt:lpstr>
      <vt:lpstr>Wasser/Wasser-Wärmepumpen - Wärmequelle ist Grundwasser</vt:lpstr>
      <vt:lpstr>Trinkwasser-Wärmepumpe WWP T 300 WA </vt:lpstr>
      <vt:lpstr>PowerPoint-Präsentation</vt:lpstr>
      <vt:lpstr>Sole/Wasser-Wärmepumpe im Einfamilienhaus</vt:lpstr>
      <vt:lpstr>Luft/Wasser-Wärmepumpe im Einfamilienhaus</vt:lpstr>
      <vt:lpstr>PowerPoint-Präsentation</vt:lpstr>
      <vt:lpstr>Luft/Wasser-Wärmepumpe im Einfamilienhaus</vt:lpstr>
      <vt:lpstr>PowerPoint-Präsentation</vt:lpstr>
      <vt:lpstr>Sole/Wasser-Wärmepumpe im Einfamilienhaus</vt:lpstr>
      <vt:lpstr>PowerPoint-Präsentation</vt:lpstr>
      <vt:lpstr>Luft/Wasser-Splittwärmepumpe</vt:lpstr>
      <vt:lpstr>PowerPoint-Präsentation</vt:lpstr>
      <vt:lpstr>PowerPoint-Präsentation</vt:lpstr>
      <vt:lpstr>PowerPoint-Präsentation</vt:lpstr>
    </vt:vector>
  </TitlesOfParts>
  <Company>Max Weishaupt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Funktion der Wärmepumpe</dc:title>
  <dc:creator>DE NL Dortmund Herden</dc:creator>
  <cp:lastModifiedBy>DE NL Dortmund Herden</cp:lastModifiedBy>
  <cp:revision>7</cp:revision>
  <dcterms:created xsi:type="dcterms:W3CDTF">2023-05-25T14:16:54Z</dcterms:created>
  <dcterms:modified xsi:type="dcterms:W3CDTF">2023-05-25T15:37:39Z</dcterms:modified>
</cp:coreProperties>
</file>